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310" r:id="rId4"/>
    <p:sldId id="276" r:id="rId5"/>
    <p:sldId id="300" r:id="rId6"/>
    <p:sldId id="301" r:id="rId7"/>
    <p:sldId id="302" r:id="rId8"/>
    <p:sldId id="303" r:id="rId9"/>
    <p:sldId id="307" r:id="rId10"/>
    <p:sldId id="308" r:id="rId11"/>
    <p:sldId id="304" r:id="rId12"/>
    <p:sldId id="305" r:id="rId13"/>
    <p:sldId id="306" r:id="rId14"/>
    <p:sldId id="30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15"/>
    <p:restoredTop sz="96327"/>
  </p:normalViewPr>
  <p:slideViewPr>
    <p:cSldViewPr snapToGrid="0" snapToObjects="1">
      <p:cViewPr varScale="1">
        <p:scale>
          <a:sx n="152" d="100"/>
          <a:sy n="152" d="100"/>
        </p:scale>
        <p:origin x="12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8T20:26:22.44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8T20:26:22.44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24575,'0'0'0</inkml:trace>
</inkml:ink>
</file>

<file path=ppt/media/image1.tiff>
</file>

<file path=ppt/media/image10.tiff>
</file>

<file path=ppt/media/image11.tiff>
</file>

<file path=ppt/media/image12.png>
</file>

<file path=ppt/media/image12.tiff>
</file>

<file path=ppt/media/image13.tiff>
</file>

<file path=ppt/media/image14.tiff>
</file>

<file path=ppt/media/image2.tiff>
</file>

<file path=ppt/media/image3.tiff>
</file>

<file path=ppt/media/image4.tiff>
</file>

<file path=ppt/media/image5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78B3B-75E5-6B4E-A75B-3C81928709F5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07152B-13E6-104E-BC07-2C515DE01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772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0B226-AC80-BA47-8CB6-1BE649866B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7505A1-D496-EC48-AB0E-79BDD65C0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71A4F-6F1D-6D4A-BD48-347B23AED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B3366-914F-0B49-95F4-22F2CE8E29FE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356F8-62B4-ED43-AE83-A0F7D588D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A8B83-8F2D-1D4D-970E-C054696AC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6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5B931-FB92-A14F-A2B2-4CEF577AC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0EA670-300A-A345-AAC9-240443C8E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25C87-3B27-B740-891C-CBED85EEC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FA6AF-5FFE-0445-AA75-C71A2E051E93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18347-BF91-0B42-91F0-CCBB6D6A5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FDCB8-3E5C-9041-A7AE-513CBF91D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458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9BF775-0874-F746-87F0-2C19C6A103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5E6CD9-45C9-E346-9D49-96E31F3D7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1B15F-9F8F-4047-BF7F-DEFA46EE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D86A8-565A-A046-8FB2-22CC5315A587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46C8-D334-974B-A82D-F69AAE0CE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D9FDF-935C-6743-891D-C4160C9C9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060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629D1-675A-FB4C-BF60-4E32D6BE6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FC197-CC3E-9441-9CB0-87D65A122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68DAA-98D0-7845-92AD-24C13149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2190E-A300-5447-976F-1365F184AEE9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243B5-3920-3C41-9F9F-ACBAADC2B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B2E7F-D493-4542-86A9-F90A3DF72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59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D9127-4D93-7B43-8E06-CC415AB98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A24DD-B6FD-CC41-BAA0-376544738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7CA73-795E-E449-9FA8-7824CC0CD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06AE1-9286-2C45-A326-D998863F742B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E2E69-2294-314F-AAF1-D0A36A846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3D783-96A4-014B-AE4F-42AC6E94B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249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BA509-4575-9843-8974-E8FF85C8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B6AED-4F50-0245-8F80-622F525832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B1BA4-3126-D74B-B02C-59D5D2E134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09C34-6585-7C4B-86EB-F459D69D2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7A9F7-5A73-2045-BAE6-84AB01B4040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B0DA8-803F-FB48-BC47-9547935FE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E35422-E9C3-6B43-8DF1-4E9167B9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4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6EB69-83D0-FA48-BFFF-EEF324C86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CB860-FFEB-8F49-B897-5C9645756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4B7FC-3E44-0148-B85A-77661153A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6580B7-C077-224F-BA40-F3760ADCDD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088DB1-C06F-A246-92CE-1948852FE0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6B5D9F-A35F-C346-BB08-4654F69BD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FFB5B-B9CE-6349-86CB-28B9C294403A}" type="datetime1">
              <a:rPr lang="en-US" smtClean="0"/>
              <a:t>11/23/20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22E0C2-3565-1645-893E-C5BACC381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7B7625-4029-3B40-BC5A-6FBDE11C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15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132BE-97E6-0A4F-98EE-5D9C048A3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D8C2EB-3715-044E-9F74-54BD89AD8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6A8C2-DABC-DD49-A176-B6C7AD2E805B}" type="datetime1">
              <a:rPr lang="en-US" smtClean="0"/>
              <a:t>11/23/20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03527-25BF-D345-8D5D-7B00A2F73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39A20-365A-7F4B-B217-401ACCC67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08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7D1777-1319-AC4E-9E13-C5EF23827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A63C3-3899-CC4B-95F1-6EBC55BA34A7}" type="datetime1">
              <a:rPr lang="en-US" smtClean="0"/>
              <a:t>11/23/20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2DF860-8E40-8E4A-ADA1-0DF53A477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87482E-3988-4D43-8FC3-3B4F6DF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05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E645-FD8C-704E-A5A9-41FCB0C3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BB83D-F8A1-1D40-A498-E59A6E3C7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76E19E-69A9-2744-B1D0-66675B182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F031D-5617-D04B-B06F-E3688F002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2A28E-D32D-F340-A01D-42BDE08FB9E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59D5B-1682-B549-8E11-2B54A7A5A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A6CA9-B733-CB49-9EB1-8FBF68A7F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280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5C33B-D48D-304E-AFF6-B591D6C8D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1AF70C-CE85-B44D-870C-99BFD863F8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98705F-E4B3-CF4E-B88B-9293885F0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E8DA1E-4320-324D-99A2-EF507959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EECB0-07B6-8145-A09B-3370BD4D2EC6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F7C44A-FD2B-4540-9849-EE95D1298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B4E1C8-D895-6543-A52C-1F4797B11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1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FDE031-A004-5946-BE57-CEE6106B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43435-74C7-E643-AEA5-0CF0C9325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0DD25-09F9-4B44-B4B5-E5377A71ED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FCF93-A4AF-3C42-BCAC-8E0DFB752775}" type="datetime1">
              <a:rPr lang="en-US" smtClean="0"/>
              <a:t>11/23/20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7A9CB-5B86-BF43-9E47-6D4FA3C3F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Modern Robotics, Lynch and Park, Cambridge University Press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C3E61-D3B2-7B4C-BAB5-6D34F34F9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i="1" dirty="0"/>
              <a:t>Modern Robotics</a:t>
            </a:r>
            <a:r>
              <a:rPr lang="en-US" dirty="0"/>
              <a:t>, Lynch and Park, Cambridge University Press</a:t>
            </a:r>
          </a:p>
        </p:txBody>
      </p:sp>
    </p:spTree>
    <p:extLst>
      <p:ext uri="{BB962C8B-B14F-4D97-AF65-F5344CB8AC3E}">
        <p14:creationId xmlns:p14="http://schemas.microsoft.com/office/powerpoint/2010/main" val="4093251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image" Target="../media/image2.tif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image" Target="../media/image4.tif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7BB643-F8CB-2D40-B4D0-EE26B78F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3AD18B-E502-974A-B82C-B758AD053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2870D0-B00C-1D43-9C42-501F0A26EC8E}"/>
              </a:ext>
            </a:extLst>
          </p:cNvPr>
          <p:cNvSpPr txBox="1"/>
          <p:nvPr/>
        </p:nvSpPr>
        <p:spPr>
          <a:xfrm>
            <a:off x="567559" y="536027"/>
            <a:ext cx="976411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2	Configuration Space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3 	Rigid-Body Motions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3.2 Rotations and Angular Velocities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3.3 Rigid-Body Motions and Twists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3.4 Wrenches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4	Forward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5	Velocity Kinematics and Statics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6	Inverse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7	Kinematics of Closed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8	Dynamics of Open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9 	Trajectory Generation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10	Motion Planning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11	Robot Control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12 	Grasping and Manipulation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13	Wheeled Mobile Robots</a:t>
            </a:r>
          </a:p>
        </p:txBody>
      </p:sp>
    </p:spTree>
    <p:extLst>
      <p:ext uri="{BB962C8B-B14F-4D97-AF65-F5344CB8AC3E}">
        <p14:creationId xmlns:p14="http://schemas.microsoft.com/office/powerpoint/2010/main" val="3758345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3358E2B-D0D3-6F4D-BE4C-FF0E716F3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9A839D-72E7-3B41-8D16-1E1B9CE79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10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80B8D5-F35C-9C4B-B6CA-344D8BBC088F}"/>
              </a:ext>
            </a:extLst>
          </p:cNvPr>
          <p:cNvSpPr txBox="1"/>
          <p:nvPr/>
        </p:nvSpPr>
        <p:spPr>
          <a:xfrm>
            <a:off x="802257" y="715992"/>
            <a:ext cx="102270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Given frames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{a}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{b}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and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{c}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and their representations relative to each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other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write the twist needed to move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{b}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{c}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seconds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 the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(3)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form</a:t>
            </a:r>
            <a:r>
              <a:rPr lang="en-US" sz="24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24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V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14104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E2B065-B35B-1B42-A463-5F5CFB62F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A23E43-297B-5449-808D-AFCCF23CD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72D1FE-2CB0-7E42-8024-57D9C9BDB4E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9045" y="2544941"/>
            <a:ext cx="4502675" cy="249873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4793AB9-6224-4E41-9706-21D7F029EA3D}"/>
                  </a:ext>
                </a:extLst>
              </p:cNvPr>
              <p:cNvSpPr txBox="1"/>
              <p:nvPr/>
            </p:nvSpPr>
            <p:spPr>
              <a:xfrm>
                <a:off x="5149970" y="207034"/>
                <a:ext cx="6528775" cy="56323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Car 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{b}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frame origin is initially at 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(4,1,0) 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in 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{s}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  <a:p>
                <a:pPr algn="l"/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and it drives at a constant steering angle</a:t>
                </a:r>
              </a:p>
              <a:p>
                <a:pPr algn="l"/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with a turning radius of 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.  What is the screw</a:t>
                </a: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axis 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q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expressed in 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{b}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?  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{s}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?</a:t>
                </a: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What is the screw </a:t>
                </a:r>
                <a:r>
                  <a:rPr lang="en-US" sz="2400" dirty="0">
                    <a:latin typeface="Apple Chancery" panose="03020702040506060504" pitchFamily="66" charset="-79"/>
                    <a:cs typeface="Apple Chancery" panose="03020702040506060504" pitchFamily="66" charset="-79"/>
                  </a:rPr>
                  <a:t>S</a:t>
                </a:r>
                <a:r>
                  <a:rPr lang="en-US" sz="24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?  </a:t>
                </a:r>
                <a:r>
                  <a:rPr lang="en-US" sz="2400" dirty="0" err="1">
                    <a:latin typeface="Apple Chancery" panose="03020702040506060504" pitchFamily="66" charset="-79"/>
                    <a:cs typeface="Apple Chancery" panose="03020702040506060504" pitchFamily="66" charset="-79"/>
                  </a:rPr>
                  <a:t>S</a:t>
                </a:r>
                <a:r>
                  <a:rPr lang="en-US" sz="24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?</a:t>
                </a: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  </a:t>
                </a: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If the car’s forward speed is 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, what is </a:t>
                </a:r>
                <a:r>
                  <a:rPr lang="en-US" sz="2400" dirty="0" err="1">
                    <a:latin typeface="Apple Chancery" panose="03020702040506060504" pitchFamily="66" charset="-79"/>
                    <a:cs typeface="Apple Chancery" panose="03020702040506060504" pitchFamily="66" charset="-79"/>
                  </a:rPr>
                  <a:t>V</a:t>
                </a:r>
                <a:r>
                  <a:rPr lang="en-US" sz="24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?  </a:t>
                </a:r>
                <a:r>
                  <a:rPr lang="en-US" sz="2400" dirty="0">
                    <a:latin typeface="Apple Chancery" panose="03020702040506060504" pitchFamily="66" charset="-79"/>
                    <a:cs typeface="Apple Chancery" panose="03020702040506060504" pitchFamily="66" charset="-79"/>
                  </a:rPr>
                  <a:t>V</a:t>
                </a:r>
                <a:r>
                  <a:rPr lang="en-US" sz="24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?</a:t>
                </a: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4793AB9-6224-4E41-9706-21D7F029EA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49970" y="207034"/>
                <a:ext cx="6528775" cy="5632311"/>
              </a:xfrm>
              <a:prstGeom prst="rect">
                <a:avLst/>
              </a:prstGeom>
              <a:blipFill>
                <a:blip r:embed="rId3"/>
                <a:stretch>
                  <a:fillRect l="-1553" t="-674" r="-3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91805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E2B065-B35B-1B42-A463-5F5CFB62F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A23E43-297B-5449-808D-AFCCF23CD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72D1FE-2CB0-7E42-8024-57D9C9BDB4E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9045" y="2544941"/>
            <a:ext cx="4502675" cy="24987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793AB9-6224-4E41-9706-21D7F029EA3D}"/>
              </a:ext>
            </a:extLst>
          </p:cNvPr>
          <p:cNvSpPr txBox="1"/>
          <p:nvPr/>
        </p:nvSpPr>
        <p:spPr>
          <a:xfrm>
            <a:off x="5149970" y="207034"/>
            <a:ext cx="6892208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If the car completes a quarter of a rotation,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what are the exponential coordinates </a:t>
            </a:r>
            <a:r>
              <a:rPr lang="en-US" sz="24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S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r>
              <a:rPr lang="en-US" sz="24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S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Where does the car end up?  Draw a picture.</a:t>
            </a: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Express this final configuration mathematically,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 terms of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sb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(as shown in the figure) and (1) the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matrix exponential of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24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S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𝜃]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or (2) the matrix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exponential of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24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S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𝜃]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546840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E2B065-B35B-1B42-A463-5F5CFB62F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A23E43-297B-5449-808D-AFCCF23CD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72D1FE-2CB0-7E42-8024-57D9C9BDB4E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1852" y="2544941"/>
            <a:ext cx="4502675" cy="24987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793AB9-6224-4E41-9706-21D7F029EA3D}"/>
              </a:ext>
            </a:extLst>
          </p:cNvPr>
          <p:cNvSpPr txBox="1"/>
          <p:nvPr/>
        </p:nvSpPr>
        <p:spPr>
          <a:xfrm>
            <a:off x="7041832" y="664234"/>
            <a:ext cx="3156633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Draw the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{b’}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frame if</a:t>
            </a:r>
          </a:p>
          <a:p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sb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sb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24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S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𝜃])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Draw the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{b’}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frame if</a:t>
            </a:r>
          </a:p>
          <a:p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sb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24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S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𝜃])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sb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808286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504D180-1CB3-8E48-80AA-C3687BD1B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7AC838-F2C5-AC4E-B9E2-3237A350F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146F22-ADAD-464E-B020-CAAC3EC7CD6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71800" y="473184"/>
            <a:ext cx="5951483" cy="32140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5FD4759-8DBF-534D-8099-DD82618CABA8}"/>
              </a:ext>
            </a:extLst>
          </p:cNvPr>
          <p:cNvSpPr txBox="1"/>
          <p:nvPr/>
        </p:nvSpPr>
        <p:spPr>
          <a:xfrm>
            <a:off x="709448" y="4177862"/>
            <a:ext cx="101601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If gravity acting on the apple causes a downward force of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N, what is the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wrench </a:t>
            </a:r>
            <a:r>
              <a:rPr lang="en-US" sz="24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F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felt at the force-torque sensor due to the apple?  </a:t>
            </a:r>
          </a:p>
        </p:txBody>
      </p:sp>
    </p:spTree>
    <p:extLst>
      <p:ext uri="{BB962C8B-B14F-4D97-AF65-F5344CB8AC3E}">
        <p14:creationId xmlns:p14="http://schemas.microsoft.com/office/powerpoint/2010/main" val="579224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124012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 configuration can be represented by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exponential coordinates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S𝜃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∈ ℝ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 a screw axis </a:t>
            </a:r>
            <a:r>
              <a:rPr lang="en-US" sz="24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S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multiplied by the distance </a:t>
            </a:r>
            <a:r>
              <a:rPr lang="en-US" sz="24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𝜃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it is followed.  (Equivalently, </a:t>
            </a:r>
            <a:r>
              <a:rPr lang="en-US" sz="24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V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 a twist </a:t>
            </a:r>
            <a:r>
              <a:rPr lang="en-US" sz="24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V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and a time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it is followed.)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As with rotations, we can define a matrix exponential and its inverse, the matrix log.  The exponential “integrates a twist” for time 1, and the log finds the constant twist needed to achieve the displacement in time 1.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2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CC11C0C-FB4D-E74B-8C7F-AAA89896C23D}"/>
                  </a:ext>
                </a:extLst>
              </p14:cNvPr>
              <p14:cNvContentPartPr/>
              <p14:nvPr/>
            </p14:nvContentPartPr>
            <p14:xfrm>
              <a:off x="1126328" y="4733876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CC11C0C-FB4D-E74B-8C7F-AAA89896C23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2008" y="4729556"/>
                <a:ext cx="9000" cy="900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DA55548B-1A26-E842-B934-221500A48E9A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60464" y="4368501"/>
            <a:ext cx="5867571" cy="8928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51E345-874B-E342-8748-9D8782886AAB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53400" y="4783666"/>
            <a:ext cx="1337177" cy="478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931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124012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24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(𝜔,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either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||𝜔|| = 1: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or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𝜔 = 0 and ||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|| = 1: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3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CC11C0C-FB4D-E74B-8C7F-AAA89896C23D}"/>
                  </a:ext>
                </a:extLst>
              </p14:cNvPr>
              <p14:cNvContentPartPr/>
              <p14:nvPr/>
            </p14:nvContentPartPr>
            <p14:xfrm>
              <a:off x="1126328" y="4733876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CC11C0C-FB4D-E74B-8C7F-AAA89896C23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2008" y="4729556"/>
                <a:ext cx="9000" cy="9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181C3A2E-5D59-044A-8F40-89FBF5785967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6941" y="2726768"/>
            <a:ext cx="8164687" cy="9037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7F9452B-C9BE-4644-A6F0-4CBFB60ED863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6941" y="4938284"/>
            <a:ext cx="2555360" cy="88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464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124012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wrench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is </a:t>
            </a:r>
            <a:r>
              <a:rPr lang="en-US" sz="24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F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∈ ℝ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 linear force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∈ ℝ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creates a moment           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×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dot product of a wrench and a twist is power: 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V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F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same wrench can be expressed in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{a}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{b}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en-US" sz="24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F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4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F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Changing the frame of representation (power better be independent of the frame we use to represent twists and wrenches!):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E20AC1C-3840-FC45-ADA4-8A4338419ACE}"/>
              </a:ext>
            </a:extLst>
          </p:cNvPr>
          <p:cNvSpPr/>
          <p:nvPr/>
        </p:nvSpPr>
        <p:spPr>
          <a:xfrm>
            <a:off x="7751428" y="5025006"/>
            <a:ext cx="2466363" cy="684530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4</a:t>
            </a:fld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70A3F21-AB13-1043-A435-84FBDAF6AE07}"/>
              </a:ext>
            </a:extLst>
          </p:cNvPr>
          <p:cNvGrpSpPr/>
          <p:nvPr/>
        </p:nvGrpSpPr>
        <p:grpSpPr>
          <a:xfrm>
            <a:off x="3386356" y="4772076"/>
            <a:ext cx="3023489" cy="1424033"/>
            <a:chOff x="3386356" y="4653542"/>
            <a:chExt cx="3023489" cy="142403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1493C9A-74D2-FF45-880D-0FE0CEB19D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386356" y="4653542"/>
              <a:ext cx="1837577" cy="47553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1E0BF01-B849-C14F-966D-7DFC77E00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386356" y="5214560"/>
              <a:ext cx="3023489" cy="863015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388167E4-3D28-2747-BDEC-99979581B7F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22034" y="5129082"/>
            <a:ext cx="2256639" cy="45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778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B33AE07-FD2E-FB49-81F6-AF8D30B12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6E3381-5E6E-F645-A4E7-09ED802BA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DEB378-B464-B445-8D50-D8778AAA800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0496" y="855393"/>
            <a:ext cx="10351008" cy="4328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025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0FAC42A-F023-0E49-8F9D-84CF8C96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8BA479-445B-B245-9F74-946820448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0E3F89-4CA0-2844-B9EF-C41FCCE658E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4417" y="136525"/>
            <a:ext cx="9323165" cy="6036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440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7D30823-6D40-5449-82D9-24F29EA87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6053E2-9B7F-6547-AAA3-81BEB5AFE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20648E-97E0-244F-ACDE-6315DB9FC8B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7474" y="661848"/>
            <a:ext cx="10257051" cy="5228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417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7ADEC73-5C46-3C4C-9D9D-8454FF67F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271CA2-F15A-4544-89F1-48FBEB2A1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8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10A2C6-F249-A448-91AB-F3D1E38773E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661848"/>
            <a:ext cx="10363200" cy="5150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784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B489E8B-D061-A444-93A8-029D847A0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2E35C2-5D81-FF44-8158-A78105DEF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9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AD7591-24D4-6A48-BF6E-D80F9E8802C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325" y="433552"/>
            <a:ext cx="4450765" cy="27777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5A3DE3-E779-9142-BF20-0B4B726E40CE}"/>
              </a:ext>
            </a:extLst>
          </p:cNvPr>
          <p:cNvSpPr txBox="1"/>
          <p:nvPr/>
        </p:nvSpPr>
        <p:spPr>
          <a:xfrm>
            <a:off x="6245772" y="433552"/>
            <a:ext cx="4939686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What is the screw </a:t>
            </a:r>
            <a:r>
              <a:rPr lang="en-US" sz="20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S</a:t>
            </a:r>
            <a:r>
              <a:rPr lang="en-US" sz="20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?  </a:t>
            </a:r>
            <a:r>
              <a:rPr lang="en-US" sz="20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S</a:t>
            </a:r>
            <a:r>
              <a:rPr lang="en-US" sz="20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algn="l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If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{b}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follows the screw a distance 𝜃,</a:t>
            </a:r>
          </a:p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what is the mathematical expression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for the final configuration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0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ab’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algn="l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If 𝜃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𝜋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give the numerical entries of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0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ab’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37C804-77A2-0E44-B7B9-04EAE20D876A}"/>
              </a:ext>
            </a:extLst>
          </p:cNvPr>
          <p:cNvSpPr txBox="1"/>
          <p:nvPr/>
        </p:nvSpPr>
        <p:spPr>
          <a:xfrm>
            <a:off x="535376" y="3313387"/>
            <a:ext cx="474200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 screw axis is defined by the screw</a:t>
            </a:r>
          </a:p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image (positive motion drives the screw </a:t>
            </a:r>
          </a:p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upward), and the pitch is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mm/rad.</a:t>
            </a:r>
          </a:p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origin of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{b}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is at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(0,4,−2)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mm in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{a}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l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What is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0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algn="l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9738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FFFF">
            <a:alpha val="94902"/>
          </a:srgbClr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sz="2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2514</TotalTime>
  <Words>733</Words>
  <Application>Microsoft Macintosh PowerPoint</Application>
  <PresentationFormat>Widescreen</PresentationFormat>
  <Paragraphs>137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Apple Chancery</vt:lpstr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M Lynch</dc:creator>
  <cp:lastModifiedBy>Kevin M Lynch</cp:lastModifiedBy>
  <cp:revision>272</cp:revision>
  <cp:lastPrinted>2020-10-02T18:06:10Z</cp:lastPrinted>
  <dcterms:created xsi:type="dcterms:W3CDTF">2020-09-16T15:38:21Z</dcterms:created>
  <dcterms:modified xsi:type="dcterms:W3CDTF">2020-11-24T04:38:07Z</dcterms:modified>
</cp:coreProperties>
</file>

<file path=docProps/thumbnail.jpeg>
</file>